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B75A8F-6468-44F5-B6A5-608C03972EB6}" type="datetimeFigureOut">
              <a:rPr lang="es-ES" smtClean="0"/>
              <a:t>16/10/2018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4D2AEE7-BAC8-4995-AC01-3BC0C3F12249}" type="slidenum">
              <a:rPr lang="es-ES" smtClean="0"/>
              <a:t>‹Nº›</a:t>
            </a:fld>
            <a:endParaRPr lang="es-E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75A8F-6468-44F5-B6A5-608C03972EB6}" type="datetimeFigureOut">
              <a:rPr lang="es-ES" smtClean="0"/>
              <a:t>16/10/2018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2AEE7-BAC8-4995-AC01-3BC0C3F12249}" type="slidenum">
              <a:rPr lang="es-ES" smtClean="0"/>
              <a:t>‹Nº›</a:t>
            </a:fld>
            <a:endParaRPr lang="es-E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75A8F-6468-44F5-B6A5-608C03972EB6}" type="datetimeFigureOut">
              <a:rPr lang="es-ES" smtClean="0"/>
              <a:t>16/10/2018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2AEE7-BAC8-4995-AC01-3BC0C3F12249}" type="slidenum">
              <a:rPr lang="es-ES" smtClean="0"/>
              <a:t>‹Nº›</a:t>
            </a:fld>
            <a:endParaRPr lang="es-E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75A8F-6468-44F5-B6A5-608C03972EB6}" type="datetimeFigureOut">
              <a:rPr lang="es-ES" smtClean="0"/>
              <a:t>16/10/2018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2AEE7-BAC8-4995-AC01-3BC0C3F12249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75A8F-6468-44F5-B6A5-608C03972EB6}" type="datetimeFigureOut">
              <a:rPr lang="es-ES" smtClean="0"/>
              <a:t>16/10/2018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2AEE7-BAC8-4995-AC01-3BC0C3F12249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75A8F-6468-44F5-B6A5-608C03972EB6}" type="datetimeFigureOut">
              <a:rPr lang="es-ES" smtClean="0"/>
              <a:t>16/10/2018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2AEE7-BAC8-4995-AC01-3BC0C3F12249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75A8F-6468-44F5-B6A5-608C03972EB6}" type="datetimeFigureOut">
              <a:rPr lang="es-ES" smtClean="0"/>
              <a:t>16/10/2018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2AEE7-BAC8-4995-AC01-3BC0C3F12249}" type="slidenum">
              <a:rPr lang="es-ES" smtClean="0"/>
              <a:t>‹Nº›</a:t>
            </a:fld>
            <a:endParaRPr lang="es-E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75A8F-6468-44F5-B6A5-608C03972EB6}" type="datetimeFigureOut">
              <a:rPr lang="es-ES" smtClean="0"/>
              <a:t>16/10/2018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2AEE7-BAC8-4995-AC01-3BC0C3F12249}" type="slidenum">
              <a:rPr lang="es-ES" smtClean="0"/>
              <a:t>‹Nº›</a:t>
            </a:fld>
            <a:endParaRPr lang="es-E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75A8F-6468-44F5-B6A5-608C03972EB6}" type="datetimeFigureOut">
              <a:rPr lang="es-ES" smtClean="0"/>
              <a:t>16/10/2018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2AEE7-BAC8-4995-AC01-3BC0C3F1224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75A8F-6468-44F5-B6A5-608C03972EB6}" type="datetimeFigureOut">
              <a:rPr lang="es-ES" smtClean="0"/>
              <a:t>16/10/2018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2AEE7-BAC8-4995-AC01-3BC0C3F1224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75A8F-6468-44F5-B6A5-608C03972EB6}" type="datetimeFigureOut">
              <a:rPr lang="es-ES" smtClean="0"/>
              <a:t>16/10/2018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2AEE7-BAC8-4995-AC01-3BC0C3F1224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CB75A8F-6468-44F5-B6A5-608C03972EB6}" type="datetimeFigureOut">
              <a:rPr lang="es-ES" smtClean="0"/>
              <a:t>16/10/2018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4D2AEE7-BAC8-4995-AC01-3BC0C3F12249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FOpfTWexD64" TargetMode="External"/><Relationship Id="rId2" Type="http://schemas.openxmlformats.org/officeDocument/2006/relationships/hyperlink" Target="https://www.youtube.com/watch?v=s4-YQpguRpE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ostenibilidad.com/impuesto-pigouviano-que-e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1052736"/>
            <a:ext cx="7772400" cy="1470025"/>
          </a:xfrm>
        </p:spPr>
        <p:txBody>
          <a:bodyPr/>
          <a:lstStyle/>
          <a:p>
            <a:r>
              <a:rPr lang="es-ES" sz="4000" dirty="0" smtClean="0"/>
              <a:t>LA TRAGEDIA DE LOS COMUNES</a:t>
            </a:r>
            <a:endParaRPr lang="es-ES" sz="4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3886200"/>
            <a:ext cx="7992888" cy="1752600"/>
          </a:xfrm>
        </p:spPr>
        <p:txBody>
          <a:bodyPr>
            <a:normAutofit/>
          </a:bodyPr>
          <a:lstStyle/>
          <a:p>
            <a:r>
              <a:rPr lang="es-ES" dirty="0" smtClean="0">
                <a:hlinkClick r:id="rId2"/>
              </a:rPr>
              <a:t>https://www.youtube.com/watch?v=s4-YQpguRpE</a:t>
            </a:r>
            <a:endParaRPr lang="es-ES" dirty="0" smtClean="0"/>
          </a:p>
          <a:p>
            <a:r>
              <a:rPr lang="es-ES" dirty="0" smtClean="0">
                <a:hlinkClick r:id="rId3"/>
              </a:rPr>
              <a:t>https://www.youtube.com/watch?v=FOpfTWexD64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215708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sz="2000" dirty="0" smtClean="0"/>
              <a:t>Recursos comunes. Sobreexplotación. Ejemplos: océanos y atmósfera.</a:t>
            </a:r>
          </a:p>
          <a:p>
            <a:r>
              <a:rPr lang="es-ES" sz="2000" dirty="0" smtClean="0"/>
              <a:t>Interés personal. Se actúa independientemente pero racionalmente.</a:t>
            </a:r>
          </a:p>
          <a:p>
            <a:r>
              <a:rPr lang="es-ES" sz="2000" dirty="0"/>
              <a:t>Contradicción entre intereses particulares y comunes.</a:t>
            </a:r>
          </a:p>
          <a:p>
            <a:r>
              <a:rPr lang="es-ES" sz="2000" dirty="0" smtClean="0"/>
              <a:t>Interés egoísta a corto plazo </a:t>
            </a:r>
            <a:r>
              <a:rPr lang="es-ES" sz="2000" i="1" dirty="0" smtClean="0"/>
              <a:t>vs</a:t>
            </a:r>
            <a:r>
              <a:rPr lang="es-ES" sz="2000" dirty="0" smtClean="0"/>
              <a:t> interés colectivo a largo plazo: ¿incompatible?</a:t>
            </a:r>
          </a:p>
          <a:p>
            <a:r>
              <a:rPr lang="es-ES" sz="2000" dirty="0" smtClean="0"/>
              <a:t>Se destruye un recurso común (limitado) aunque a ninguno le conviene tal destrucción.</a:t>
            </a:r>
          </a:p>
          <a:p>
            <a:r>
              <a:rPr lang="es-ES" sz="2000" dirty="0" smtClean="0"/>
              <a:t>Relación entre libertad y responsabilidad.</a:t>
            </a:r>
          </a:p>
          <a:p>
            <a:r>
              <a:rPr lang="es-ES" sz="2000" dirty="0" smtClean="0"/>
              <a:t>Debate sobre economía, sicología, teoría de juegos, política, sociología….</a:t>
            </a:r>
          </a:p>
          <a:p>
            <a:endParaRPr lang="es-ES" sz="20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800" dirty="0" smtClean="0"/>
              <a:t>La tragedia de los comunes</a:t>
            </a:r>
            <a:endParaRPr lang="es-ES" sz="4800" dirty="0"/>
          </a:p>
        </p:txBody>
      </p:sp>
    </p:spTree>
    <p:extLst>
      <p:ext uri="{BB962C8B-B14F-4D97-AF65-F5344CB8AC3E}">
        <p14:creationId xmlns:p14="http://schemas.microsoft.com/office/powerpoint/2010/main" val="1057862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dirty="0"/>
              <a:t>Trampa social.</a:t>
            </a:r>
          </a:p>
          <a:p>
            <a:r>
              <a:rPr lang="es-ES" dirty="0"/>
              <a:t>Países ricos </a:t>
            </a:r>
            <a:r>
              <a:rPr lang="es-ES" dirty="0" err="1"/>
              <a:t>sobreconsumiendo</a:t>
            </a:r>
            <a:r>
              <a:rPr lang="es-ES" dirty="0"/>
              <a:t> y países pobres aspirando a hacerlo.</a:t>
            </a:r>
          </a:p>
          <a:p>
            <a:r>
              <a:rPr lang="es-ES" dirty="0"/>
              <a:t>¡Dilema!</a:t>
            </a:r>
          </a:p>
          <a:p>
            <a:r>
              <a:rPr lang="es-ES" dirty="0" smtClean="0"/>
              <a:t>El </a:t>
            </a:r>
            <a:r>
              <a:rPr lang="es-ES" dirty="0"/>
              <a:t>crecimiento poblacional potencia esta trampa social.</a:t>
            </a:r>
          </a:p>
          <a:p>
            <a:r>
              <a:rPr lang="es-ES" dirty="0"/>
              <a:t>Los recursos comunes solo son justificables a baja densidad poblacional.</a:t>
            </a:r>
          </a:p>
          <a:p>
            <a:r>
              <a:rPr lang="es-ES" dirty="0"/>
              <a:t>Al aumentar la población, hay que introducir restricciones.</a:t>
            </a:r>
          </a:p>
          <a:p>
            <a:r>
              <a:rPr lang="es-ES" dirty="0" smtClean="0"/>
              <a:t>Estas restricciones siempre afectan a alguien.</a:t>
            </a:r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800" dirty="0" smtClean="0"/>
              <a:t>La tragedia de los comunes</a:t>
            </a:r>
            <a:endParaRPr lang="es-ES" sz="4800" dirty="0"/>
          </a:p>
        </p:txBody>
      </p:sp>
    </p:spTree>
    <p:extLst>
      <p:ext uri="{BB962C8B-B14F-4D97-AF65-F5344CB8AC3E}">
        <p14:creationId xmlns:p14="http://schemas.microsoft.com/office/powerpoint/2010/main" val="3003725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ES" b="1" u="sng" dirty="0" smtClean="0"/>
              <a:t>POSIBLES SOLUCIONES</a:t>
            </a:r>
            <a:r>
              <a:rPr lang="es-ES" dirty="0" smtClean="0"/>
              <a:t>:</a:t>
            </a:r>
          </a:p>
          <a:p>
            <a:pPr marL="0" indent="0">
              <a:buNone/>
            </a:pPr>
            <a:endParaRPr lang="es-ES" dirty="0" smtClean="0"/>
          </a:p>
          <a:p>
            <a:r>
              <a:rPr lang="es-ES" dirty="0" smtClean="0"/>
              <a:t>La </a:t>
            </a:r>
            <a:r>
              <a:rPr lang="es-ES" dirty="0"/>
              <a:t>transformación de esos bienes comunes en </a:t>
            </a:r>
            <a:r>
              <a:rPr lang="es-ES" b="1" dirty="0"/>
              <a:t>privados</a:t>
            </a:r>
            <a:r>
              <a:rPr lang="es-ES" dirty="0"/>
              <a:t> se podría plantear como una opción aunque generalmente dan lugar a un resultado peor.</a:t>
            </a:r>
          </a:p>
          <a:p>
            <a:r>
              <a:rPr lang="es-ES" dirty="0"/>
              <a:t>El </a:t>
            </a:r>
            <a:r>
              <a:rPr lang="es-ES" b="1" dirty="0"/>
              <a:t>control poblacional </a:t>
            </a:r>
            <a:r>
              <a:rPr lang="es-ES" dirty="0"/>
              <a:t>(derecho a procrear) solo se ha usado en la RP China y posiblemente sin acuerdo común.</a:t>
            </a:r>
          </a:p>
          <a:p>
            <a:r>
              <a:rPr lang="es-ES" dirty="0"/>
              <a:t>Otras alternativas serían el </a:t>
            </a:r>
            <a:r>
              <a:rPr lang="es-ES" b="1" dirty="0"/>
              <a:t>pago</a:t>
            </a:r>
            <a:r>
              <a:rPr lang="es-ES" dirty="0"/>
              <a:t> por las consecuencias negativas del uso: </a:t>
            </a:r>
            <a:r>
              <a:rPr lang="es-ES" b="1" dirty="0"/>
              <a:t>impuestos</a:t>
            </a:r>
            <a:r>
              <a:rPr lang="es-ES" dirty="0"/>
              <a:t> </a:t>
            </a:r>
            <a:r>
              <a:rPr lang="es-ES" dirty="0" err="1"/>
              <a:t>pigouvianos</a:t>
            </a:r>
            <a:r>
              <a:rPr lang="es-ES" dirty="0"/>
              <a:t> </a:t>
            </a:r>
            <a:r>
              <a:rPr lang="es-ES" sz="1400" dirty="0"/>
              <a:t>(</a:t>
            </a:r>
            <a:r>
              <a:rPr lang="es-ES" sz="1400" dirty="0">
                <a:hlinkClick r:id="rId2"/>
              </a:rPr>
              <a:t>http://www.sostenibilidad.com/impuesto-pigouviano-que-es</a:t>
            </a:r>
            <a:r>
              <a:rPr lang="es-ES" sz="1400" dirty="0"/>
              <a:t>)</a:t>
            </a:r>
            <a:r>
              <a:rPr lang="es-ES" dirty="0"/>
              <a:t> ecotasas, impuesto verde, impuesto sobre el carbono.</a:t>
            </a:r>
          </a:p>
          <a:p>
            <a:r>
              <a:rPr lang="es-ES" dirty="0"/>
              <a:t>También puede confiarse en el </a:t>
            </a:r>
            <a:r>
              <a:rPr lang="es-ES" b="1" dirty="0"/>
              <a:t>autocontrol</a:t>
            </a:r>
            <a:r>
              <a:rPr lang="es-ES" dirty="0"/>
              <a:t> con una adecuada </a:t>
            </a:r>
            <a:r>
              <a:rPr lang="es-ES" b="1" dirty="0"/>
              <a:t>normativa</a:t>
            </a:r>
            <a:r>
              <a:rPr lang="es-ES" dirty="0"/>
              <a:t>.</a:t>
            </a:r>
          </a:p>
          <a:p>
            <a:r>
              <a:rPr lang="es-ES" dirty="0"/>
              <a:t>Establecer una </a:t>
            </a:r>
            <a:r>
              <a:rPr lang="es-ES" b="1" dirty="0"/>
              <a:t>estrategia</a:t>
            </a:r>
            <a:r>
              <a:rPr lang="es-ES" dirty="0"/>
              <a:t> u </a:t>
            </a:r>
            <a:r>
              <a:rPr lang="es-ES" b="1" dirty="0"/>
              <a:t>orden de consumo </a:t>
            </a:r>
            <a:r>
              <a:rPr lang="es-ES" dirty="0"/>
              <a:t>(el primero que llega tiene más derecho que el último) no parece razonable.</a:t>
            </a:r>
          </a:p>
          <a:p>
            <a:r>
              <a:rPr lang="es-ES" dirty="0"/>
              <a:t>Designar a un </a:t>
            </a:r>
            <a:r>
              <a:rPr lang="es-ES" b="1" dirty="0"/>
              <a:t>regulador</a:t>
            </a:r>
            <a:r>
              <a:rPr lang="es-ES" dirty="0"/>
              <a:t> también podría ser una opción (¿electo o autocrático</a:t>
            </a:r>
            <a:r>
              <a:rPr lang="es-ES" dirty="0" smtClean="0"/>
              <a:t>?).</a:t>
            </a:r>
          </a:p>
          <a:p>
            <a:r>
              <a:rPr lang="es-ES" dirty="0" smtClean="0"/>
              <a:t>Creación de </a:t>
            </a:r>
            <a:r>
              <a:rPr lang="es-ES" dirty="0"/>
              <a:t>un </a:t>
            </a:r>
            <a:r>
              <a:rPr lang="es-ES" b="1" dirty="0"/>
              <a:t>Estado </a:t>
            </a:r>
            <a:r>
              <a:rPr lang="es-ES" b="1" dirty="0" smtClean="0"/>
              <a:t>Global (</a:t>
            </a:r>
            <a:r>
              <a:rPr lang="es-ES" dirty="0" smtClean="0"/>
              <a:t>altamente </a:t>
            </a:r>
            <a:r>
              <a:rPr lang="es-ES" dirty="0"/>
              <a:t>improbable en la sociedad </a:t>
            </a:r>
            <a:r>
              <a:rPr lang="es-ES" dirty="0" smtClean="0"/>
              <a:t>actual).</a:t>
            </a:r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800" dirty="0"/>
              <a:t>La tragedia de los comunes</a:t>
            </a:r>
          </a:p>
        </p:txBody>
      </p:sp>
    </p:spTree>
    <p:extLst>
      <p:ext uri="{BB962C8B-B14F-4D97-AF65-F5344CB8AC3E}">
        <p14:creationId xmlns:p14="http://schemas.microsoft.com/office/powerpoint/2010/main" val="3240625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 necesario un cambio de mentalidad.</a:t>
            </a:r>
          </a:p>
          <a:p>
            <a:r>
              <a:rPr lang="es-ES" dirty="0" smtClean="0"/>
              <a:t>Los bienes comunes también generan beneficios comunes.</a:t>
            </a:r>
          </a:p>
          <a:p>
            <a:r>
              <a:rPr lang="es-ES" dirty="0" smtClean="0"/>
              <a:t>No debemos </a:t>
            </a:r>
            <a:r>
              <a:rPr lang="es-ES" dirty="0" err="1" smtClean="0"/>
              <a:t>autojustificar</a:t>
            </a:r>
            <a:r>
              <a:rPr lang="es-ES" dirty="0" smtClean="0"/>
              <a:t> </a:t>
            </a:r>
            <a:r>
              <a:rPr lang="es-ES" dirty="0" smtClean="0"/>
              <a:t>acciones que sabemos que son incorrectas.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800" dirty="0"/>
              <a:t>La tragedia de los comunes</a:t>
            </a:r>
          </a:p>
        </p:txBody>
      </p:sp>
    </p:spTree>
    <p:extLst>
      <p:ext uri="{BB962C8B-B14F-4D97-AF65-F5344CB8AC3E}">
        <p14:creationId xmlns:p14="http://schemas.microsoft.com/office/powerpoint/2010/main" val="706645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oné">
  <a:themeElements>
    <a:clrScheme name="Carton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artoné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rtoné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83</TotalTime>
  <Words>324</Words>
  <Application>Microsoft Office PowerPoint</Application>
  <PresentationFormat>Presentación en pantalla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Cartoné</vt:lpstr>
      <vt:lpstr>LA TRAGEDIA DE LOS COMUNES</vt:lpstr>
      <vt:lpstr>La tragedia de los comunes</vt:lpstr>
      <vt:lpstr>La tragedia de los comunes</vt:lpstr>
      <vt:lpstr>La tragedia de los comunes</vt:lpstr>
      <vt:lpstr>La tragedia de los comunes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HIDALGO, PJ</dc:creator>
  <cp:lastModifiedBy>HIDALGO, PJ</cp:lastModifiedBy>
  <cp:revision>12</cp:revision>
  <dcterms:created xsi:type="dcterms:W3CDTF">2016-11-12T12:23:01Z</dcterms:created>
  <dcterms:modified xsi:type="dcterms:W3CDTF">2018-10-16T09:49:41Z</dcterms:modified>
</cp:coreProperties>
</file>